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3"/>
  </p:notesMasterIdLst>
  <p:handoutMasterIdLst>
    <p:handoutMasterId r:id="rId14"/>
  </p:handoutMasterIdLst>
  <p:sldIdLst>
    <p:sldId id="292" r:id="rId5"/>
    <p:sldId id="294" r:id="rId6"/>
    <p:sldId id="291" r:id="rId7"/>
    <p:sldId id="295" r:id="rId8"/>
    <p:sldId id="296" r:id="rId9"/>
    <p:sldId id="297" r:id="rId10"/>
    <p:sldId id="298" r:id="rId11"/>
    <p:sldId id="293" r:id="rId12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747"/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01" d="100"/>
          <a:sy n="101" d="100"/>
        </p:scale>
        <p:origin x="-128" y="-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10/05/24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10/05/24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=""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=""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=""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=""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=""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x-none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x-none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x-none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x-none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=""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=""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=""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=""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3" Type="http://schemas.openxmlformats.org/officeDocument/2006/relationships/hyperlink" Target="https://www.ncbi.nlm.nih.gov/pmc/articles/PMC10653334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Cambiamento dello stile di vita e qualità della vita post intervento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1" y="4137119"/>
            <a:ext cx="4526280" cy="206648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sz="2800" b="1" dirty="0" smtClean="0">
                <a:solidFill>
                  <a:srgbClr val="FFC000"/>
                </a:solidFill>
              </a:rPr>
              <a:t>Serena </a:t>
            </a:r>
            <a:r>
              <a:rPr lang="it-IT" sz="2800" b="1" dirty="0" err="1" smtClean="0">
                <a:solidFill>
                  <a:srgbClr val="FFC000"/>
                </a:solidFill>
              </a:rPr>
              <a:t>marchitelli</a:t>
            </a:r>
            <a:endParaRPr lang="it-IT" sz="2800" b="1" dirty="0">
              <a:solidFill>
                <a:srgbClr val="FFC000"/>
              </a:solidFill>
            </a:endParaRPr>
          </a:p>
          <a:p>
            <a:pPr algn="just"/>
            <a:r>
              <a:rPr lang="it-IT" sz="1900" b="1" dirty="0" smtClean="0">
                <a:solidFill>
                  <a:srgbClr val="FFC000"/>
                </a:solidFill>
              </a:rPr>
              <a:t>Ca</a:t>
            </a:r>
            <a:r>
              <a:rPr lang="it-IT" sz="1900" b="1" dirty="0" smtClean="0">
                <a:solidFill>
                  <a:srgbClr val="E2C747"/>
                </a:solidFill>
              </a:rPr>
              <a:t>sco(Centro </a:t>
            </a:r>
            <a:r>
              <a:rPr lang="it-IT" sz="1900" b="1" dirty="0" smtClean="0">
                <a:solidFill>
                  <a:srgbClr val="FFC000"/>
                </a:solidFill>
              </a:rPr>
              <a:t>di Alta specializzazione per il trattamento dell’obesità e malattie </a:t>
            </a:r>
            <a:r>
              <a:rPr lang="it-IT" sz="1900" b="1" dirty="0" smtClean="0">
                <a:solidFill>
                  <a:srgbClr val="FFC000"/>
                </a:solidFill>
              </a:rPr>
              <a:t>metaboliche) </a:t>
            </a:r>
            <a:r>
              <a:rPr lang="it-IT" sz="1900" b="1" dirty="0" smtClean="0">
                <a:solidFill>
                  <a:srgbClr val="FFC000"/>
                </a:solidFill>
              </a:rPr>
              <a:t>policlinico </a:t>
            </a:r>
            <a:r>
              <a:rPr lang="it-IT" sz="1900" b="1" dirty="0" err="1" smtClean="0">
                <a:solidFill>
                  <a:srgbClr val="FFC000"/>
                </a:solidFill>
              </a:rPr>
              <a:t>umberto</a:t>
            </a:r>
            <a:r>
              <a:rPr lang="it-IT" sz="1900" b="1" dirty="0" smtClean="0">
                <a:solidFill>
                  <a:srgbClr val="FFC000"/>
                </a:solidFill>
              </a:rPr>
              <a:t> i, </a:t>
            </a:r>
            <a:endParaRPr lang="it-IT" sz="1900" b="1" dirty="0">
              <a:solidFill>
                <a:srgbClr val="FFC000"/>
              </a:solidFill>
            </a:endParaRPr>
          </a:p>
          <a:p>
            <a:pPr algn="just"/>
            <a:r>
              <a:rPr lang="it-IT" sz="1900" b="1" dirty="0" smtClean="0">
                <a:solidFill>
                  <a:srgbClr val="FFC000"/>
                </a:solidFill>
              </a:rPr>
              <a:t>Sapienza, </a:t>
            </a:r>
            <a:r>
              <a:rPr lang="it-IT" sz="1900" b="1" dirty="0" smtClean="0">
                <a:solidFill>
                  <a:srgbClr val="FFC000"/>
                </a:solidFill>
              </a:rPr>
              <a:t>università di </a:t>
            </a:r>
            <a:r>
              <a:rPr lang="it-IT" sz="1900" b="1" dirty="0" err="1" smtClean="0">
                <a:solidFill>
                  <a:srgbClr val="FFC000"/>
                </a:solidFill>
              </a:rPr>
              <a:t>roma</a:t>
            </a:r>
            <a:endParaRPr lang="it-IT" sz="1900" b="1" dirty="0">
              <a:solidFill>
                <a:srgbClr val="FFC000"/>
              </a:solidFill>
            </a:endParaRPr>
          </a:p>
        </p:txBody>
      </p:sp>
      <p:pic>
        <p:nvPicPr>
          <p:cNvPr id="9" name="Immagine 8" descr="Macintosh HD:private:var:folders:d7:f5y17g_d1tqbz_sk4hs2kjmh0000gn:T:TemporaryItems:logo-sapienz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868" y="6100343"/>
            <a:ext cx="906512" cy="757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55619" y="1024468"/>
            <a:ext cx="103404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Qualità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smtClean="0"/>
              <a:t>vita</a:t>
            </a:r>
          </a:p>
          <a:p>
            <a:pPr algn="ctr"/>
            <a:endParaRPr lang="en-US" sz="2400" dirty="0" smtClean="0"/>
          </a:p>
          <a:p>
            <a:r>
              <a:rPr lang="en-US" dirty="0" smtClean="0"/>
              <a:t>“</a:t>
            </a:r>
            <a:r>
              <a:rPr lang="en-US" dirty="0" err="1"/>
              <a:t>P</a:t>
            </a:r>
            <a:r>
              <a:rPr lang="en-US" dirty="0" err="1" smtClean="0"/>
              <a:t>ercezione</a:t>
            </a:r>
            <a:r>
              <a:rPr lang="en-US" dirty="0" smtClean="0"/>
              <a:t> </a:t>
            </a:r>
            <a:r>
              <a:rPr lang="en-US" dirty="0" err="1" smtClean="0"/>
              <a:t>individuale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propria</a:t>
            </a:r>
            <a:r>
              <a:rPr lang="en-US" dirty="0" smtClean="0"/>
              <a:t> </a:t>
            </a:r>
            <a:r>
              <a:rPr lang="en-US" dirty="0" err="1" smtClean="0"/>
              <a:t>posizione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vita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contesto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culturale</a:t>
            </a:r>
            <a:r>
              <a:rPr lang="en-US" dirty="0" smtClean="0"/>
              <a:t> e di </a:t>
            </a:r>
            <a:r>
              <a:rPr lang="en-US" dirty="0" err="1" smtClean="0"/>
              <a:t>valori</a:t>
            </a:r>
            <a:r>
              <a:rPr lang="en-US" dirty="0" smtClean="0"/>
              <a:t> in cui </a:t>
            </a:r>
            <a:r>
              <a:rPr lang="en-US" dirty="0" err="1" smtClean="0"/>
              <a:t>si</a:t>
            </a:r>
            <a:r>
              <a:rPr lang="en-US" dirty="0" smtClean="0"/>
              <a:t> vive </a:t>
            </a:r>
            <a:r>
              <a:rPr lang="en-US" dirty="0" err="1" smtClean="0"/>
              <a:t>ed</a:t>
            </a:r>
            <a:r>
              <a:rPr lang="en-US" dirty="0" smtClean="0"/>
              <a:t> in </a:t>
            </a:r>
            <a:r>
              <a:rPr lang="en-US" dirty="0" err="1" smtClean="0"/>
              <a:t>relazione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propri</a:t>
            </a:r>
            <a:r>
              <a:rPr lang="en-US" dirty="0" smtClean="0"/>
              <a:t> </a:t>
            </a:r>
            <a:r>
              <a:rPr lang="en-US" dirty="0" err="1" smtClean="0"/>
              <a:t>obiettivi</a:t>
            </a:r>
            <a:r>
              <a:rPr lang="en-US" dirty="0" smtClean="0"/>
              <a:t>, </a:t>
            </a:r>
            <a:r>
              <a:rPr lang="en-US" dirty="0" err="1" smtClean="0"/>
              <a:t>aspettative</a:t>
            </a:r>
            <a:r>
              <a:rPr lang="en-US" dirty="0" smtClean="0"/>
              <a:t>, standards e </a:t>
            </a:r>
            <a:r>
              <a:rPr lang="en-US" dirty="0" err="1" smtClean="0"/>
              <a:t>preoccupazioni</a:t>
            </a:r>
            <a:r>
              <a:rPr lang="en-US" dirty="0" smtClean="0"/>
              <a:t>” </a:t>
            </a:r>
            <a:r>
              <a:rPr lang="en-US" dirty="0" smtClean="0"/>
              <a:t>(WHO, 2024)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943045" y="2409159"/>
            <a:ext cx="1033577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Quality </a:t>
            </a:r>
            <a:r>
              <a:rPr lang="en-US" dirty="0"/>
              <a:t>of life (</a:t>
            </a:r>
            <a:r>
              <a:rPr lang="en-US" dirty="0" err="1"/>
              <a:t>QoL</a:t>
            </a:r>
            <a:r>
              <a:rPr lang="en-US" dirty="0"/>
              <a:t>) is a concept which aims to capture the well-being, whether of a population or individual, regarding both positive and negative elements within the entirety of their existence at a specific point in time. For example, common facets of </a:t>
            </a:r>
            <a:r>
              <a:rPr lang="en-US" dirty="0" err="1"/>
              <a:t>QoL</a:t>
            </a:r>
            <a:r>
              <a:rPr lang="en-US" dirty="0"/>
              <a:t> include personal health (physical, mental, and spiritual), relationships, education status, work environment, social status, wealth, a sense of security and safety, freedom, autonomy in decision-making, social-belonging and their physical surroundings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619" y="4319576"/>
            <a:ext cx="3338793" cy="25384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3408" cy="175418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090954" y="0"/>
            <a:ext cx="3101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/>
                </a:solidFill>
              </a:rPr>
              <a:t>Serena Marchitelli, 23 maggio 2024</a:t>
            </a:r>
            <a:endParaRPr lang="it-IT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4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17891" y="1363392"/>
            <a:ext cx="9328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stili di vita costituiscono il principale fattore di protezione o, in prospettiva inversa, di rischio modificabile rispetto alla costruzione del proprio benessere e all'insorgenza delle patologie croniche, oggi al primo posto fra le malattie come impatto su mortalità e spesa </a:t>
            </a:r>
            <a:r>
              <a:rPr lang="it-IT" dirty="0" smtClean="0"/>
              <a:t>sanitaria (ISS, 2022)</a:t>
            </a:r>
          </a:p>
          <a:p>
            <a:endParaRPr lang="it-IT" dirty="0" smtClean="0"/>
          </a:p>
          <a:p>
            <a:r>
              <a:rPr lang="it-IT" dirty="0" smtClean="0"/>
              <a:t>Lo stile di vita è quell’insieme di comportamenti e attività quotidiane che incidono sulla qualità della vita (SIET, 2024)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314" y="3524441"/>
            <a:ext cx="2806187" cy="27483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3408" cy="175418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090954" y="0"/>
            <a:ext cx="3101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/>
                </a:solidFill>
              </a:rPr>
              <a:t>Serena Marchitelli, 23 maggio 2024</a:t>
            </a:r>
            <a:endParaRPr lang="it-IT" sz="1600" dirty="0">
              <a:solidFill>
                <a:schemeClr val="accent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903835" y="779640"/>
            <a:ext cx="243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Stile di vita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88089" y="925874"/>
            <a:ext cx="2848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Stile di vita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Qualità della vita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54538" y="4653113"/>
            <a:ext cx="428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Stile di vita e qualità della vita </a:t>
            </a:r>
            <a:r>
              <a:rPr lang="it-IT" dirty="0" err="1" smtClean="0"/>
              <a:t>pre</a:t>
            </a:r>
            <a:r>
              <a:rPr lang="it-IT" dirty="0" smtClean="0"/>
              <a:t>-chirurgici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002462" y="4664984"/>
            <a:ext cx="437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Stile di vita e qualità della vita post-chirurgici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75483" y="5745169"/>
            <a:ext cx="7011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4A66AC"/>
                </a:solidFill>
              </a:rPr>
              <a:t>SUCCESSO TERAPEUTICO</a:t>
            </a:r>
          </a:p>
          <a:p>
            <a:pPr algn="ctr"/>
            <a:r>
              <a:rPr lang="it-IT" dirty="0" err="1" smtClean="0"/>
              <a:t>Weight</a:t>
            </a:r>
            <a:r>
              <a:rPr lang="it-IT" dirty="0" smtClean="0"/>
              <a:t> </a:t>
            </a:r>
            <a:r>
              <a:rPr lang="it-IT" dirty="0" err="1" smtClean="0"/>
              <a:t>regain</a:t>
            </a:r>
            <a:r>
              <a:rPr lang="it-IT" dirty="0" smtClean="0"/>
              <a:t> </a:t>
            </a:r>
          </a:p>
          <a:p>
            <a:pPr algn="ctr"/>
            <a:r>
              <a:rPr lang="it-IT" dirty="0"/>
              <a:t>G</a:t>
            </a:r>
            <a:r>
              <a:rPr lang="it-IT" dirty="0" smtClean="0"/>
              <a:t>enerale </a:t>
            </a:r>
            <a:r>
              <a:rPr lang="it-IT" dirty="0" smtClean="0"/>
              <a:t>miglioramento della qualità della vita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909184" y="5155685"/>
            <a:ext cx="386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Wingdings"/>
                <a:ea typeface="Wingdings"/>
                <a:cs typeface="Wingdings"/>
              </a:rPr>
              <a:t>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831647" y="5179497"/>
            <a:ext cx="386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Wingdings"/>
                <a:ea typeface="Wingdings"/>
                <a:cs typeface="Wingdings"/>
              </a:rPr>
              <a:t>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408" cy="175418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9090954" y="0"/>
            <a:ext cx="3101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/>
                </a:solidFill>
              </a:rPr>
              <a:t>Serena Marchitelli, 23 maggio 2024</a:t>
            </a:r>
            <a:endParaRPr lang="it-IT" sz="1600" dirty="0">
              <a:solidFill>
                <a:schemeClr val="accent1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5142738" y="2728739"/>
            <a:ext cx="1886089" cy="15089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SADI</a:t>
            </a:r>
          </a:p>
          <a:p>
            <a:pPr algn="ctr"/>
            <a:r>
              <a:rPr lang="it-IT" dirty="0"/>
              <a:t>SAGI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62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792" y="1385820"/>
            <a:ext cx="9454218" cy="512799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726734" y="356105"/>
            <a:ext cx="459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Stile di vita e qualità della vita post SADI e SAGI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3408" cy="175418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090954" y="0"/>
            <a:ext cx="3101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/>
                </a:solidFill>
              </a:rPr>
              <a:t>Serena Marchitelli, 23 maggio 2024</a:t>
            </a:r>
            <a:endParaRPr lang="it-IT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53682" y="341904"/>
            <a:ext cx="5039135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Stile di vita e qualità della vita </a:t>
            </a:r>
            <a:r>
              <a:rPr lang="it-IT" dirty="0" smtClean="0"/>
              <a:t>post  </a:t>
            </a:r>
            <a:r>
              <a:rPr lang="it-IT" dirty="0" smtClean="0"/>
              <a:t>SADI e SAGI</a:t>
            </a:r>
            <a:endParaRPr lang="it-IT" dirty="0"/>
          </a:p>
          <a:p>
            <a:pPr algn="ctr"/>
            <a:r>
              <a:rPr lang="it-IT" sz="3600" dirty="0" smtClean="0"/>
              <a:t>Criticità</a:t>
            </a:r>
          </a:p>
          <a:p>
            <a:pPr algn="ctr"/>
            <a:r>
              <a:rPr lang="it-IT" sz="3600" dirty="0" smtClean="0"/>
              <a:t>ed insuccesso terapeutico</a:t>
            </a:r>
          </a:p>
          <a:p>
            <a:endParaRPr lang="it-IT" dirty="0" smtClean="0"/>
          </a:p>
          <a:p>
            <a:r>
              <a:rPr lang="it-IT" b="1" dirty="0" smtClean="0">
                <a:solidFill>
                  <a:srgbClr val="4A66AC"/>
                </a:solidFill>
              </a:rPr>
              <a:t>Fattori psicosociali </a:t>
            </a:r>
            <a:r>
              <a:rPr lang="it-IT" b="1" dirty="0" smtClean="0">
                <a:solidFill>
                  <a:srgbClr val="4A66AC"/>
                </a:solidFill>
              </a:rPr>
              <a:t>e </a:t>
            </a:r>
            <a:r>
              <a:rPr lang="it-IT" b="1" dirty="0">
                <a:solidFill>
                  <a:srgbClr val="4A66AC"/>
                </a:solidFill>
              </a:rPr>
              <a:t>socioeconomici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18928" y="2695236"/>
            <a:ext cx="568341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it-IT" dirty="0" err="1" smtClean="0"/>
              <a:t>Adherence</a:t>
            </a:r>
            <a:endParaRPr lang="it-IT" dirty="0" smtClean="0"/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Regime </a:t>
            </a:r>
            <a:r>
              <a:rPr lang="it-IT" dirty="0" smtClean="0"/>
              <a:t>alimentare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/>
              <a:t>A</a:t>
            </a:r>
            <a:r>
              <a:rPr lang="it-IT" dirty="0" smtClean="0"/>
              <a:t>ttività fisica 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Assunzione integratori </a:t>
            </a:r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/>
              <a:t>P</a:t>
            </a:r>
            <a:r>
              <a:rPr lang="it-IT" dirty="0" smtClean="0"/>
              <a:t>roblematiche ortodontiche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Scarsa/nulla masticazione</a:t>
            </a:r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err="1" smtClean="0"/>
              <a:t>Follow</a:t>
            </a:r>
            <a:r>
              <a:rPr lang="it-IT" dirty="0" smtClean="0"/>
              <a:t> up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408" cy="175418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031061" y="4338316"/>
            <a:ext cx="121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Stile di vita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0159738" y="5671250"/>
            <a:ext cx="69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9933407" y="5859873"/>
            <a:ext cx="149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Parentesi graffa aperta 8"/>
          <p:cNvSpPr/>
          <p:nvPr/>
        </p:nvSpPr>
        <p:spPr>
          <a:xfrm>
            <a:off x="2753692" y="2640716"/>
            <a:ext cx="402364" cy="391077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9090954" y="0"/>
            <a:ext cx="3101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/>
                </a:solidFill>
              </a:rPr>
              <a:t>Serena Marchitelli, 23 maggio 2024</a:t>
            </a:r>
            <a:endParaRPr lang="it-IT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5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57832" y="3294606"/>
            <a:ext cx="52731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it-IT" dirty="0" smtClean="0">
                <a:sym typeface="Wingdings"/>
              </a:rPr>
              <a:t>Problematiche legate alla</a:t>
            </a:r>
            <a:r>
              <a:rPr lang="it-IT" dirty="0" smtClean="0"/>
              <a:t> </a:t>
            </a:r>
            <a:r>
              <a:rPr lang="it-IT" dirty="0"/>
              <a:t>terapia </a:t>
            </a:r>
            <a:r>
              <a:rPr lang="it-IT" dirty="0" smtClean="0"/>
              <a:t>psicofarmacologica</a:t>
            </a:r>
          </a:p>
          <a:p>
            <a:endParaRPr lang="it-IT" dirty="0"/>
          </a:p>
          <a:p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it-IT" dirty="0" err="1" smtClean="0"/>
              <a:t>Shift</a:t>
            </a:r>
            <a:r>
              <a:rPr lang="it-IT" dirty="0" smtClean="0"/>
              <a:t> </a:t>
            </a:r>
            <a:r>
              <a:rPr lang="it-IT" dirty="0"/>
              <a:t>su altre forme di </a:t>
            </a:r>
            <a:r>
              <a:rPr lang="it-IT" dirty="0" err="1" smtClean="0"/>
              <a:t>addiction</a:t>
            </a:r>
            <a:endParaRPr lang="it-IT" dirty="0" smtClean="0"/>
          </a:p>
          <a:p>
            <a:endParaRPr lang="it-IT" dirty="0"/>
          </a:p>
          <a:p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it-IT" dirty="0"/>
              <a:t>Rischio di suicidio e self </a:t>
            </a:r>
            <a:r>
              <a:rPr lang="it-IT" dirty="0" err="1" smtClean="0"/>
              <a:t>harm</a:t>
            </a:r>
            <a:endParaRPr lang="it-IT" dirty="0" smtClean="0"/>
          </a:p>
          <a:p>
            <a:endParaRPr lang="it-IT" dirty="0"/>
          </a:p>
          <a:p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it-IT" dirty="0"/>
              <a:t>Problematiche </a:t>
            </a:r>
            <a:r>
              <a:rPr lang="it-IT" dirty="0" smtClean="0"/>
              <a:t>relazionali e sociali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 flipH="1">
            <a:off x="2112420" y="402394"/>
            <a:ext cx="7997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Stile di vita e qualità della vita </a:t>
            </a:r>
            <a:r>
              <a:rPr lang="it-IT" dirty="0" smtClean="0"/>
              <a:t>post </a:t>
            </a:r>
            <a:r>
              <a:rPr lang="it-IT" dirty="0"/>
              <a:t>SADI e SAGI</a:t>
            </a:r>
          </a:p>
          <a:p>
            <a:pPr algn="ctr"/>
            <a:r>
              <a:rPr lang="it-IT" sz="3600" dirty="0"/>
              <a:t>Criticità</a:t>
            </a:r>
          </a:p>
          <a:p>
            <a:pPr algn="ctr"/>
            <a:r>
              <a:rPr lang="it-IT" sz="3600" dirty="0"/>
              <a:t>e</a:t>
            </a:r>
            <a:r>
              <a:rPr lang="it-IT" sz="3600" dirty="0" smtClean="0"/>
              <a:t>d insuccesso </a:t>
            </a:r>
            <a:r>
              <a:rPr lang="it-IT" sz="3600" dirty="0"/>
              <a:t>terapeutico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408" cy="175418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17897" y="4187418"/>
            <a:ext cx="176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Qualità della vita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230756" y="2188022"/>
            <a:ext cx="186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4A66AC"/>
                </a:solidFill>
              </a:rPr>
              <a:t>Fattori psicologici</a:t>
            </a:r>
            <a:endParaRPr lang="it-IT" b="1" dirty="0">
              <a:solidFill>
                <a:srgbClr val="4A66AC"/>
              </a:solidFill>
            </a:endParaRPr>
          </a:p>
        </p:txBody>
      </p:sp>
      <p:sp>
        <p:nvSpPr>
          <p:cNvPr id="10" name="Parentesi graffa aperta 9"/>
          <p:cNvSpPr/>
          <p:nvPr/>
        </p:nvSpPr>
        <p:spPr>
          <a:xfrm>
            <a:off x="2942302" y="3432931"/>
            <a:ext cx="402364" cy="198682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arentesi graffa chiusa 10"/>
          <p:cNvSpPr/>
          <p:nvPr/>
        </p:nvSpPr>
        <p:spPr>
          <a:xfrm>
            <a:off x="8738884" y="3382630"/>
            <a:ext cx="414940" cy="203712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9229267" y="3785026"/>
            <a:ext cx="2615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Impulsività, meccanismi di </a:t>
            </a:r>
            <a:r>
              <a:rPr lang="it-IT" dirty="0" err="1" smtClean="0"/>
              <a:t>reward</a:t>
            </a:r>
            <a:r>
              <a:rPr lang="it-IT" dirty="0" smtClean="0"/>
              <a:t>, psicopatologia preesistente e fattori di personalità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25740" y="5771848"/>
            <a:ext cx="11957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400" dirty="0" smtClean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it-IT" sz="1400" dirty="0" err="1" smtClean="0">
                <a:solidFill>
                  <a:prstClr val="black"/>
                </a:solidFill>
              </a:rPr>
              <a:t>Saikam</a:t>
            </a:r>
            <a:r>
              <a:rPr lang="it-IT" sz="1400" dirty="0" smtClean="0">
                <a:solidFill>
                  <a:prstClr val="black"/>
                </a:solidFill>
              </a:rPr>
              <a:t> </a:t>
            </a:r>
            <a:r>
              <a:rPr lang="it-IT" sz="1400" dirty="0">
                <a:solidFill>
                  <a:prstClr val="black"/>
                </a:solidFill>
              </a:rPr>
              <a:t>Law et al, </a:t>
            </a:r>
            <a:r>
              <a:rPr lang="it-IT" sz="1400" dirty="0" err="1">
                <a:solidFill>
                  <a:prstClr val="black"/>
                </a:solidFill>
              </a:rPr>
              <a:t>Bariatric</a:t>
            </a:r>
            <a:r>
              <a:rPr lang="it-IT" sz="1400" dirty="0">
                <a:solidFill>
                  <a:prstClr val="black"/>
                </a:solidFill>
              </a:rPr>
              <a:t> </a:t>
            </a:r>
            <a:r>
              <a:rPr lang="it-IT" sz="1400" dirty="0" err="1">
                <a:solidFill>
                  <a:prstClr val="black"/>
                </a:solidFill>
              </a:rPr>
              <a:t>surgery</a:t>
            </a:r>
            <a:r>
              <a:rPr lang="it-IT" sz="1400" dirty="0">
                <a:solidFill>
                  <a:prstClr val="black"/>
                </a:solidFill>
              </a:rPr>
              <a:t> and </a:t>
            </a:r>
            <a:r>
              <a:rPr lang="it-IT" sz="1400" dirty="0" err="1">
                <a:solidFill>
                  <a:prstClr val="black"/>
                </a:solidFill>
              </a:rPr>
              <a:t>mental</a:t>
            </a:r>
            <a:r>
              <a:rPr lang="it-IT" sz="1400" dirty="0">
                <a:solidFill>
                  <a:prstClr val="black"/>
                </a:solidFill>
              </a:rPr>
              <a:t> </a:t>
            </a:r>
            <a:r>
              <a:rPr lang="it-IT" sz="1400" dirty="0" err="1">
                <a:solidFill>
                  <a:prstClr val="black"/>
                </a:solidFill>
              </a:rPr>
              <a:t>health</a:t>
            </a:r>
            <a:r>
              <a:rPr lang="it-IT" sz="1400" dirty="0">
                <a:solidFill>
                  <a:prstClr val="black"/>
                </a:solidFill>
              </a:rPr>
              <a:t> </a:t>
            </a:r>
            <a:r>
              <a:rPr lang="it-IT" sz="1400" dirty="0" err="1" smtClean="0">
                <a:solidFill>
                  <a:prstClr val="black"/>
                </a:solidFill>
              </a:rPr>
              <a:t>outcomes</a:t>
            </a:r>
            <a:r>
              <a:rPr lang="it-IT" sz="1400" dirty="0" smtClean="0">
                <a:solidFill>
                  <a:prstClr val="black"/>
                </a:solidFill>
              </a:rPr>
              <a:t>: an </a:t>
            </a:r>
            <a:r>
              <a:rPr lang="it-IT" sz="1400" dirty="0" err="1">
                <a:solidFill>
                  <a:prstClr val="black"/>
                </a:solidFill>
              </a:rPr>
              <a:t>umbrella</a:t>
            </a:r>
            <a:r>
              <a:rPr lang="it-IT" sz="1400" dirty="0">
                <a:solidFill>
                  <a:prstClr val="black"/>
                </a:solidFill>
              </a:rPr>
              <a:t> </a:t>
            </a:r>
            <a:r>
              <a:rPr lang="it-IT" sz="1400" dirty="0" err="1">
                <a:solidFill>
                  <a:prstClr val="black"/>
                </a:solidFill>
              </a:rPr>
              <a:t>review</a:t>
            </a:r>
            <a:r>
              <a:rPr lang="it-IT" sz="1400" dirty="0">
                <a:solidFill>
                  <a:prstClr val="black"/>
                </a:solidFill>
              </a:rPr>
              <a:t>,</a:t>
            </a:r>
            <a:r>
              <a:rPr lang="it-IT" sz="1400" u="sng" dirty="0">
                <a:solidFill>
                  <a:prstClr val="black"/>
                </a:solidFill>
                <a:hlinkClick r:id="rId3"/>
              </a:rPr>
              <a:t> </a:t>
            </a:r>
            <a:r>
              <a:rPr lang="it-IT" sz="1400" i="1" dirty="0" smtClean="0">
                <a:solidFill>
                  <a:prstClr val="black"/>
                </a:solidFill>
              </a:rPr>
              <a:t>Front </a:t>
            </a:r>
            <a:r>
              <a:rPr lang="it-IT" sz="1400" i="1" dirty="0" err="1" smtClean="0">
                <a:solidFill>
                  <a:prstClr val="black"/>
                </a:solidFill>
              </a:rPr>
              <a:t>Endocrinology</a:t>
            </a:r>
            <a:r>
              <a:rPr lang="it-IT" sz="1400" u="sng" dirty="0" smtClean="0">
                <a:solidFill>
                  <a:prstClr val="black"/>
                </a:solidFill>
              </a:rPr>
              <a:t>;</a:t>
            </a:r>
            <a:r>
              <a:rPr lang="it-IT" sz="1400" dirty="0">
                <a:solidFill>
                  <a:prstClr val="black"/>
                </a:solidFill>
              </a:rPr>
              <a:t> 2023; 14: </a:t>
            </a:r>
            <a:r>
              <a:rPr lang="it-IT" sz="1400" dirty="0" smtClean="0">
                <a:solidFill>
                  <a:prstClr val="black"/>
                </a:solidFill>
              </a:rPr>
              <a:t>1283621</a:t>
            </a:r>
            <a:endParaRPr lang="it-IT" sz="1400" dirty="0">
              <a:solidFill>
                <a:prstClr val="black"/>
              </a:solidFill>
            </a:endParaRPr>
          </a:p>
          <a:p>
            <a:r>
              <a:rPr lang="it-IT" sz="1400" dirty="0" smtClean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it-IT" sz="1400" dirty="0" smtClean="0">
                <a:solidFill>
                  <a:prstClr val="black"/>
                </a:solidFill>
              </a:rPr>
              <a:t>Marchitelli S. et al, </a:t>
            </a:r>
            <a:r>
              <a:rPr lang="it-IT" sz="1400" dirty="0" err="1" smtClean="0">
                <a:solidFill>
                  <a:prstClr val="black"/>
                </a:solidFill>
              </a:rPr>
              <a:t>Obesity</a:t>
            </a:r>
            <a:r>
              <a:rPr lang="it-IT" sz="1400" dirty="0" smtClean="0">
                <a:solidFill>
                  <a:prstClr val="black"/>
                </a:solidFill>
              </a:rPr>
              <a:t> and </a:t>
            </a:r>
            <a:r>
              <a:rPr lang="it-IT" sz="1400" dirty="0" err="1" smtClean="0">
                <a:solidFill>
                  <a:prstClr val="black"/>
                </a:solidFill>
              </a:rPr>
              <a:t>psychological</a:t>
            </a:r>
            <a:r>
              <a:rPr lang="it-IT" sz="1400" dirty="0" smtClean="0">
                <a:solidFill>
                  <a:prstClr val="black"/>
                </a:solidFill>
              </a:rPr>
              <a:t> </a:t>
            </a:r>
            <a:r>
              <a:rPr lang="it-IT" sz="1400" dirty="0" err="1" smtClean="0">
                <a:solidFill>
                  <a:prstClr val="black"/>
                </a:solidFill>
              </a:rPr>
              <a:t>factors</a:t>
            </a:r>
            <a:r>
              <a:rPr lang="it-IT" sz="1400" dirty="0" smtClean="0">
                <a:solidFill>
                  <a:prstClr val="black"/>
                </a:solidFill>
              </a:rPr>
              <a:t> </a:t>
            </a:r>
            <a:r>
              <a:rPr lang="it-IT" sz="1400" dirty="0" err="1" smtClean="0">
                <a:solidFill>
                  <a:prstClr val="black"/>
                </a:solidFill>
              </a:rPr>
              <a:t>associated</a:t>
            </a:r>
            <a:r>
              <a:rPr lang="it-IT" sz="1400" dirty="0" smtClean="0">
                <a:solidFill>
                  <a:prstClr val="black"/>
                </a:solidFill>
              </a:rPr>
              <a:t> with </a:t>
            </a:r>
            <a:r>
              <a:rPr lang="it-IT" sz="1400" dirty="0" err="1" smtClean="0">
                <a:solidFill>
                  <a:prstClr val="black"/>
                </a:solidFill>
              </a:rPr>
              <a:t>weight</a:t>
            </a:r>
            <a:r>
              <a:rPr lang="it-IT" sz="1400" dirty="0" smtClean="0">
                <a:solidFill>
                  <a:prstClr val="black"/>
                </a:solidFill>
              </a:rPr>
              <a:t> </a:t>
            </a:r>
            <a:r>
              <a:rPr lang="it-IT" sz="1400" dirty="0" err="1" smtClean="0">
                <a:solidFill>
                  <a:prstClr val="black"/>
                </a:solidFill>
              </a:rPr>
              <a:t>loss</a:t>
            </a:r>
            <a:r>
              <a:rPr lang="it-IT" sz="1400" dirty="0" smtClean="0">
                <a:solidFill>
                  <a:prstClr val="black"/>
                </a:solidFill>
              </a:rPr>
              <a:t> </a:t>
            </a:r>
            <a:r>
              <a:rPr lang="it-IT" sz="1400" dirty="0" err="1" smtClean="0">
                <a:solidFill>
                  <a:prstClr val="black"/>
                </a:solidFill>
              </a:rPr>
              <a:t>after</a:t>
            </a:r>
            <a:r>
              <a:rPr lang="it-IT" sz="1400" dirty="0" smtClean="0">
                <a:solidFill>
                  <a:prstClr val="black"/>
                </a:solidFill>
              </a:rPr>
              <a:t> </a:t>
            </a:r>
            <a:r>
              <a:rPr lang="it-IT" sz="1400" dirty="0" err="1" smtClean="0">
                <a:solidFill>
                  <a:prstClr val="black"/>
                </a:solidFill>
              </a:rPr>
              <a:t>bariatric</a:t>
            </a:r>
            <a:r>
              <a:rPr lang="it-IT" sz="1400" dirty="0" smtClean="0">
                <a:solidFill>
                  <a:prstClr val="black"/>
                </a:solidFill>
              </a:rPr>
              <a:t> </a:t>
            </a:r>
            <a:r>
              <a:rPr lang="it-IT" sz="1400" dirty="0" err="1" smtClean="0">
                <a:solidFill>
                  <a:prstClr val="black"/>
                </a:solidFill>
              </a:rPr>
              <a:t>surgery</a:t>
            </a:r>
            <a:r>
              <a:rPr lang="it-IT" sz="1400" dirty="0" smtClean="0">
                <a:solidFill>
                  <a:prstClr val="black"/>
                </a:solidFill>
              </a:rPr>
              <a:t>: a </a:t>
            </a:r>
            <a:r>
              <a:rPr lang="it-IT" sz="1400" dirty="0" err="1" smtClean="0">
                <a:solidFill>
                  <a:prstClr val="black"/>
                </a:solidFill>
              </a:rPr>
              <a:t>longitudinal</a:t>
            </a:r>
            <a:r>
              <a:rPr lang="it-IT" sz="1400" dirty="0" smtClean="0">
                <a:solidFill>
                  <a:prstClr val="black"/>
                </a:solidFill>
              </a:rPr>
              <a:t> </a:t>
            </a:r>
            <a:r>
              <a:rPr lang="it-IT" sz="1400" dirty="0" err="1" smtClean="0">
                <a:solidFill>
                  <a:prstClr val="black"/>
                </a:solidFill>
              </a:rPr>
              <a:t>study</a:t>
            </a:r>
            <a:r>
              <a:rPr lang="it-IT" sz="1400" dirty="0" smtClean="0">
                <a:solidFill>
                  <a:prstClr val="black"/>
                </a:solidFill>
              </a:rPr>
              <a:t>,</a:t>
            </a:r>
            <a:r>
              <a:rPr lang="it-IT" sz="1400" i="1" dirty="0" smtClean="0">
                <a:solidFill>
                  <a:prstClr val="black"/>
                </a:solidFill>
              </a:rPr>
              <a:t> </a:t>
            </a:r>
            <a:r>
              <a:rPr lang="it-IT" sz="1400" i="1" dirty="0" err="1" smtClean="0">
                <a:solidFill>
                  <a:prstClr val="black"/>
                </a:solidFill>
              </a:rPr>
              <a:t>Nutrients</a:t>
            </a:r>
            <a:r>
              <a:rPr lang="it-IT" sz="1400" dirty="0" smtClean="0">
                <a:solidFill>
                  <a:prstClr val="black"/>
                </a:solidFill>
              </a:rPr>
              <a:t>, 2022 </a:t>
            </a:r>
            <a:r>
              <a:rPr lang="it-IT" sz="1400" dirty="0" err="1" smtClean="0">
                <a:solidFill>
                  <a:prstClr val="black"/>
                </a:solidFill>
              </a:rPr>
              <a:t>Jul</a:t>
            </a:r>
            <a:r>
              <a:rPr lang="it-IT" sz="1400" dirty="0" smtClean="0">
                <a:solidFill>
                  <a:prstClr val="black"/>
                </a:solidFill>
              </a:rPr>
              <a:t>; 14(13); 2690</a:t>
            </a:r>
          </a:p>
          <a:p>
            <a:r>
              <a:rPr lang="it-IT" sz="1400" dirty="0" smtClean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it-IT" sz="1400" dirty="0" err="1" smtClean="0">
                <a:solidFill>
                  <a:prstClr val="black"/>
                </a:solidFill>
              </a:rPr>
              <a:t>Tambelli</a:t>
            </a:r>
            <a:r>
              <a:rPr lang="it-IT" sz="1400" dirty="0" smtClean="0">
                <a:solidFill>
                  <a:prstClr val="black"/>
                </a:solidFill>
              </a:rPr>
              <a:t> </a:t>
            </a:r>
            <a:r>
              <a:rPr lang="it-IT" sz="1400" dirty="0" err="1" smtClean="0">
                <a:solidFill>
                  <a:prstClr val="black"/>
                </a:solidFill>
              </a:rPr>
              <a:t>R</a:t>
            </a:r>
            <a:r>
              <a:rPr lang="it-IT" sz="1400" dirty="0" smtClean="0">
                <a:solidFill>
                  <a:prstClr val="black"/>
                </a:solidFill>
              </a:rPr>
              <a:t>. et al, An </a:t>
            </a:r>
            <a:r>
              <a:rPr lang="it-IT" sz="1400" dirty="0" err="1" smtClean="0">
                <a:solidFill>
                  <a:prstClr val="black"/>
                </a:solidFill>
              </a:rPr>
              <a:t>exploratory</a:t>
            </a:r>
            <a:r>
              <a:rPr lang="it-IT" sz="1400" dirty="0" smtClean="0">
                <a:solidFill>
                  <a:prstClr val="black"/>
                </a:solidFill>
              </a:rPr>
              <a:t> </a:t>
            </a:r>
            <a:r>
              <a:rPr lang="it-IT" sz="1400" dirty="0" err="1" smtClean="0">
                <a:solidFill>
                  <a:prstClr val="black"/>
                </a:solidFill>
              </a:rPr>
              <a:t>study</a:t>
            </a:r>
            <a:r>
              <a:rPr lang="it-IT" sz="1400" dirty="0" smtClean="0">
                <a:solidFill>
                  <a:prstClr val="black"/>
                </a:solidFill>
              </a:rPr>
              <a:t> on the </a:t>
            </a:r>
            <a:r>
              <a:rPr lang="it-IT" sz="1400" dirty="0" err="1" smtClean="0">
                <a:solidFill>
                  <a:prstClr val="black"/>
                </a:solidFill>
              </a:rPr>
              <a:t>influence</a:t>
            </a:r>
            <a:r>
              <a:rPr lang="it-IT" sz="1400" dirty="0" smtClean="0">
                <a:solidFill>
                  <a:prstClr val="black"/>
                </a:solidFill>
              </a:rPr>
              <a:t> of </a:t>
            </a:r>
            <a:r>
              <a:rPr lang="it-IT" sz="1400" dirty="0" err="1" smtClean="0">
                <a:solidFill>
                  <a:prstClr val="black"/>
                </a:solidFill>
              </a:rPr>
              <a:t>psicophatological</a:t>
            </a:r>
            <a:r>
              <a:rPr lang="it-IT" sz="1400" dirty="0" smtClean="0">
                <a:solidFill>
                  <a:prstClr val="black"/>
                </a:solidFill>
              </a:rPr>
              <a:t> </a:t>
            </a:r>
            <a:r>
              <a:rPr lang="it-IT" sz="1400" dirty="0" err="1" smtClean="0">
                <a:solidFill>
                  <a:prstClr val="black"/>
                </a:solidFill>
              </a:rPr>
              <a:t>risk</a:t>
            </a:r>
            <a:r>
              <a:rPr lang="it-IT" sz="1400" dirty="0" smtClean="0">
                <a:solidFill>
                  <a:prstClr val="black"/>
                </a:solidFill>
              </a:rPr>
              <a:t> and </a:t>
            </a:r>
            <a:r>
              <a:rPr lang="it-IT" sz="1400" dirty="0" err="1" smtClean="0">
                <a:solidFill>
                  <a:prstClr val="black"/>
                </a:solidFill>
              </a:rPr>
              <a:t>impulsivity</a:t>
            </a:r>
            <a:r>
              <a:rPr lang="it-IT" sz="1400" dirty="0" smtClean="0">
                <a:solidFill>
                  <a:prstClr val="black"/>
                </a:solidFill>
              </a:rPr>
              <a:t> on BMI and </a:t>
            </a:r>
            <a:r>
              <a:rPr lang="it-IT" sz="1400" dirty="0" err="1" smtClean="0">
                <a:solidFill>
                  <a:prstClr val="black"/>
                </a:solidFill>
              </a:rPr>
              <a:t>perceived</a:t>
            </a:r>
            <a:r>
              <a:rPr lang="it-IT" sz="1400" dirty="0" smtClean="0">
                <a:solidFill>
                  <a:prstClr val="black"/>
                </a:solidFill>
              </a:rPr>
              <a:t> </a:t>
            </a:r>
            <a:r>
              <a:rPr lang="it-IT" sz="1400" dirty="0" err="1" smtClean="0">
                <a:solidFill>
                  <a:prstClr val="black"/>
                </a:solidFill>
              </a:rPr>
              <a:t>quality</a:t>
            </a:r>
            <a:r>
              <a:rPr lang="it-IT" sz="1400" dirty="0" smtClean="0">
                <a:solidFill>
                  <a:prstClr val="black"/>
                </a:solidFill>
              </a:rPr>
              <a:t> of life in obese </a:t>
            </a:r>
            <a:r>
              <a:rPr lang="it-IT" sz="1400" dirty="0" err="1" smtClean="0">
                <a:solidFill>
                  <a:prstClr val="black"/>
                </a:solidFill>
              </a:rPr>
              <a:t>patients</a:t>
            </a:r>
            <a:r>
              <a:rPr lang="it-IT" sz="1400" dirty="0" smtClean="0">
                <a:solidFill>
                  <a:prstClr val="black"/>
                </a:solidFill>
              </a:rPr>
              <a:t>;</a:t>
            </a:r>
            <a:r>
              <a:rPr lang="it-IT" sz="1400" i="1" dirty="0" smtClean="0">
                <a:solidFill>
                  <a:prstClr val="black"/>
                </a:solidFill>
              </a:rPr>
              <a:t> </a:t>
            </a:r>
            <a:r>
              <a:rPr lang="it-IT" sz="1400" i="1" dirty="0" err="1" smtClean="0">
                <a:solidFill>
                  <a:prstClr val="black"/>
                </a:solidFill>
              </a:rPr>
              <a:t>Nutrients</a:t>
            </a:r>
            <a:r>
              <a:rPr lang="it-IT" sz="1400" dirty="0" smtClean="0">
                <a:solidFill>
                  <a:prstClr val="black"/>
                </a:solidFill>
              </a:rPr>
              <a:t>, 2017; 9(5); 431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090954" y="0"/>
            <a:ext cx="3101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/>
                </a:solidFill>
              </a:rPr>
              <a:t>Serena Marchitelli, 23 maggio 2024</a:t>
            </a:r>
            <a:endParaRPr lang="it-IT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2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758951"/>
            <a:ext cx="4526280" cy="3931461"/>
          </a:xfrm>
        </p:spPr>
        <p:txBody>
          <a:bodyPr/>
          <a:lstStyle/>
          <a:p>
            <a:r>
              <a:rPr lang="it-IT" dirty="0" smtClean="0"/>
              <a:t>Grazie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800" dirty="0" smtClean="0"/>
              <a:t>Serena Marchitelli</a:t>
            </a:r>
            <a:br>
              <a:rPr lang="it-IT" sz="2800" dirty="0" smtClean="0"/>
            </a:br>
            <a:r>
              <a:rPr lang="it-IT" sz="2000" dirty="0" err="1" smtClean="0"/>
              <a:t>serenachiara.marchitelli@gmail.com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7021</TotalTime>
  <Words>454</Words>
  <Application>Microsoft Macintosh PowerPoint</Application>
  <PresentationFormat>Personalizzato</PresentationFormat>
  <Paragraphs>77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RetrospectVTI</vt:lpstr>
      <vt:lpstr>Cambiamento dello stile di vita e qualità della vita post intervento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Grazie  Serena Marchitelli serenachiara.marchitelli@gmail.com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Serena Marchitelli</cp:lastModifiedBy>
  <cp:revision>43</cp:revision>
  <dcterms:created xsi:type="dcterms:W3CDTF">2022-02-27T17:36:31Z</dcterms:created>
  <dcterms:modified xsi:type="dcterms:W3CDTF">2024-05-10T20:07:33Z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